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71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3D59F-1C2B-4D67-B770-1021D6FB7D7D}" type="datetimeFigureOut">
              <a:rPr lang="nl-NL" smtClean="0"/>
              <a:t>17-9-2018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9F65-F42E-4EC1-A3F1-EFBBFB1816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0602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3D59F-1C2B-4D67-B770-1021D6FB7D7D}" type="datetimeFigureOut">
              <a:rPr lang="nl-NL" smtClean="0"/>
              <a:t>17-9-2018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9F65-F42E-4EC1-A3F1-EFBBFB1816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9643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3D59F-1C2B-4D67-B770-1021D6FB7D7D}" type="datetimeFigureOut">
              <a:rPr lang="nl-NL" smtClean="0"/>
              <a:t>17-9-2018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9F65-F42E-4EC1-A3F1-EFBBFB1816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690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3D59F-1C2B-4D67-B770-1021D6FB7D7D}" type="datetimeFigureOut">
              <a:rPr lang="nl-NL" smtClean="0"/>
              <a:t>17-9-2018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9F65-F42E-4EC1-A3F1-EFBBFB1816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7742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3D59F-1C2B-4D67-B770-1021D6FB7D7D}" type="datetimeFigureOut">
              <a:rPr lang="nl-NL" smtClean="0"/>
              <a:t>17-9-2018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9F65-F42E-4EC1-A3F1-EFBBFB1816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558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3D59F-1C2B-4D67-B770-1021D6FB7D7D}" type="datetimeFigureOut">
              <a:rPr lang="nl-NL" smtClean="0"/>
              <a:t>17-9-2018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9F65-F42E-4EC1-A3F1-EFBBFB1816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2829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3D59F-1C2B-4D67-B770-1021D6FB7D7D}" type="datetimeFigureOut">
              <a:rPr lang="nl-NL" smtClean="0"/>
              <a:t>17-9-2018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9F65-F42E-4EC1-A3F1-EFBBFB1816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7978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3D59F-1C2B-4D67-B770-1021D6FB7D7D}" type="datetimeFigureOut">
              <a:rPr lang="nl-NL" smtClean="0"/>
              <a:t>17-9-2018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9F65-F42E-4EC1-A3F1-EFBBFB1816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8286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3D59F-1C2B-4D67-B770-1021D6FB7D7D}" type="datetimeFigureOut">
              <a:rPr lang="nl-NL" smtClean="0"/>
              <a:t>17-9-2018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9F65-F42E-4EC1-A3F1-EFBBFB1816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1682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3D59F-1C2B-4D67-B770-1021D6FB7D7D}" type="datetimeFigureOut">
              <a:rPr lang="nl-NL" smtClean="0"/>
              <a:t>17-9-2018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9F65-F42E-4EC1-A3F1-EFBBFB1816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3794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3D59F-1C2B-4D67-B770-1021D6FB7D7D}" type="datetimeFigureOut">
              <a:rPr lang="nl-NL" smtClean="0"/>
              <a:t>17-9-2018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9F65-F42E-4EC1-A3F1-EFBBFB1816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959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3D59F-1C2B-4D67-B770-1021D6FB7D7D}" type="datetimeFigureOut">
              <a:rPr lang="nl-NL" smtClean="0"/>
              <a:t>17-9-2018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229F65-F42E-4EC1-A3F1-EFBBFB1816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2496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1500249" y="1751755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5400" dirty="0">
                <a:latin typeface="TheSerif HP5 Plain" pitchFamily="18" charset="0"/>
              </a:rPr>
              <a:t>Thema 4</a:t>
            </a:r>
            <a:br>
              <a:rPr lang="nl-NL" sz="5400" dirty="0">
                <a:latin typeface="TheSerif HP5 Plain" pitchFamily="18" charset="0"/>
              </a:rPr>
            </a:br>
            <a:r>
              <a:rPr lang="nl-NL" sz="5400" dirty="0">
                <a:latin typeface="TheSerif HP5 Plain" pitchFamily="18" charset="0"/>
              </a:rPr>
              <a:t>De levensloop van de mens</a:t>
            </a:r>
          </a:p>
        </p:txBody>
      </p:sp>
      <p:sp>
        <p:nvSpPr>
          <p:cNvPr id="5" name="Ondertitel 2"/>
          <p:cNvSpPr txBox="1">
            <a:spLocks/>
          </p:cNvSpPr>
          <p:nvPr/>
        </p:nvSpPr>
        <p:spPr>
          <a:xfrm>
            <a:off x="1666503" y="4362060"/>
            <a:ext cx="9144000" cy="7087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>
                <a:latin typeface="TheSerif HP5 Plain" pitchFamily="18" charset="0"/>
              </a:rPr>
              <a:t>Ontwikkeling en omgeving, </a:t>
            </a:r>
            <a:r>
              <a:rPr lang="en-GB" dirty="0"/>
              <a:t>978 90 3722 362 0</a:t>
            </a:r>
            <a:endParaRPr lang="nl-NL" dirty="0">
              <a:latin typeface="TheSerif HP5 Plain" pitchFamily="18" charset="0"/>
            </a:endParaRPr>
          </a:p>
        </p:txBody>
      </p:sp>
      <p:pic>
        <p:nvPicPr>
          <p:cNvPr id="6" name="Afbeelding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9590" y="388777"/>
            <a:ext cx="2511557" cy="748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16595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latin typeface="TheSerif HP5 Plain" panose="020A0503050302020204" pitchFamily="18" charset="0"/>
              </a:rPr>
              <a:t>4.7 Het oudere schoolkind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>
                <a:latin typeface="TheSerif HP5 Plain" panose="020A0503050302020204" pitchFamily="18" charset="0"/>
              </a:rPr>
              <a:t>4.7.1	Harmonieus (lichamelijk)</a:t>
            </a:r>
          </a:p>
          <a:p>
            <a:pPr marL="0" indent="0">
              <a:buNone/>
            </a:pPr>
            <a:r>
              <a:rPr lang="nl-NL" dirty="0">
                <a:latin typeface="TheSerif HP5 Plain" panose="020A0503050302020204" pitchFamily="18" charset="0"/>
              </a:rPr>
              <a:t>4.7.2	Prepuberteit</a:t>
            </a:r>
          </a:p>
          <a:p>
            <a:pPr marL="0" indent="0">
              <a:buNone/>
            </a:pPr>
            <a:r>
              <a:rPr lang="nl-NL" dirty="0">
                <a:latin typeface="TheSerif HP5 Plain" panose="020A0503050302020204" pitchFamily="18" charset="0"/>
              </a:rPr>
              <a:t>4.7.3	Motoriek</a:t>
            </a:r>
          </a:p>
          <a:p>
            <a:pPr marL="0" indent="0">
              <a:buNone/>
            </a:pPr>
            <a:r>
              <a:rPr lang="nl-NL" dirty="0">
                <a:latin typeface="TheSerif HP5 Plain" panose="020A0503050302020204" pitchFamily="18" charset="0"/>
              </a:rPr>
              <a:t>4.7.4	Abstract (cognitief)</a:t>
            </a:r>
          </a:p>
          <a:p>
            <a:pPr marL="0" indent="0">
              <a:buNone/>
            </a:pPr>
            <a:r>
              <a:rPr lang="nl-NL" dirty="0">
                <a:latin typeface="TheSerif HP5 Plain" panose="020A0503050302020204" pitchFamily="18" charset="0"/>
              </a:rPr>
              <a:t>4.7.5	Identificatie (sociaal-emotioneel)</a:t>
            </a:r>
          </a:p>
          <a:p>
            <a:pPr marL="0" indent="0">
              <a:buNone/>
            </a:pPr>
            <a:r>
              <a:rPr lang="nl-NL" dirty="0">
                <a:latin typeface="TheSerif HP5 Plain" panose="020A0503050302020204" pitchFamily="18" charset="0"/>
              </a:rPr>
              <a:t>4.7.6	Lichamelijk contact (sensueel)</a:t>
            </a:r>
          </a:p>
          <a:p>
            <a:pPr marL="0" indent="0">
              <a:buNone/>
            </a:pPr>
            <a:endParaRPr lang="nl-NL" dirty="0">
              <a:latin typeface="TheSerif HP5 Plain" panose="020A0503050302020204" pitchFamily="18" charset="0"/>
            </a:endParaRPr>
          </a:p>
          <a:p>
            <a:pPr marL="0" indent="0">
              <a:buNone/>
            </a:pPr>
            <a:endParaRPr lang="nl-NL" dirty="0">
              <a:latin typeface="TheSerif HP5 Plain" panose="020A0503050302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49131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latin typeface="TheSerif HP5 Plain" panose="020A0503050302020204" pitchFamily="18" charset="0"/>
              </a:rPr>
              <a:t>4.8 De puber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>
                <a:latin typeface="TheSerif HP5 Plain" panose="020A0503050302020204" pitchFamily="18" charset="0"/>
              </a:rPr>
              <a:t>4.8.1	Veranderend lijf (lichamelijk)</a:t>
            </a:r>
          </a:p>
          <a:p>
            <a:pPr marL="0" indent="0">
              <a:buNone/>
            </a:pPr>
            <a:r>
              <a:rPr lang="nl-NL" dirty="0">
                <a:latin typeface="TheSerif HP5 Plain" panose="020A0503050302020204" pitchFamily="18" charset="0"/>
              </a:rPr>
              <a:t>4.8.2	Pubertaken</a:t>
            </a:r>
          </a:p>
          <a:p>
            <a:pPr marL="0" indent="0">
              <a:buNone/>
            </a:pPr>
            <a:r>
              <a:rPr lang="nl-NL" dirty="0">
                <a:latin typeface="TheSerif HP5 Plain" panose="020A0503050302020204" pitchFamily="18" charset="0"/>
              </a:rPr>
              <a:t>4.8.3	Puberbrein (cognitief)</a:t>
            </a:r>
          </a:p>
          <a:p>
            <a:pPr marL="0" indent="0">
              <a:buNone/>
            </a:pPr>
            <a:r>
              <a:rPr lang="nl-NL" dirty="0">
                <a:latin typeface="TheSerif HP5 Plain" panose="020A0503050302020204" pitchFamily="18" charset="0"/>
              </a:rPr>
              <a:t>4.8.4	Op eigen benen (sociaal- emotioneel)</a:t>
            </a:r>
          </a:p>
          <a:p>
            <a:pPr marL="0" indent="0">
              <a:buNone/>
            </a:pPr>
            <a:r>
              <a:rPr lang="nl-NL" dirty="0">
                <a:latin typeface="TheSerif HP5 Plain" panose="020A0503050302020204" pitchFamily="18" charset="0"/>
              </a:rPr>
              <a:t>4.8.5	Serieus en nerveus (seksueel)</a:t>
            </a:r>
          </a:p>
          <a:p>
            <a:pPr marL="0" indent="0">
              <a:buNone/>
            </a:pPr>
            <a:endParaRPr lang="nl-NL" dirty="0">
              <a:latin typeface="TheSerif HP5 Plain" panose="020A0503050302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20963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latin typeface="TheSerif HP5 Plain" panose="020A0503050302020204" pitchFamily="18" charset="0"/>
              </a:rPr>
              <a:t>4.9 De adolescent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>
                <a:latin typeface="TheSerif HP5 Plain" panose="020A0503050302020204" pitchFamily="18" charset="0"/>
              </a:rPr>
              <a:t>4.9.1	Superlijf (lichamelijk)</a:t>
            </a:r>
          </a:p>
          <a:p>
            <a:pPr marL="0" indent="0">
              <a:buNone/>
            </a:pPr>
            <a:r>
              <a:rPr lang="nl-NL" dirty="0">
                <a:latin typeface="TheSerif HP5 Plain" panose="020A0503050302020204" pitchFamily="18" charset="0"/>
              </a:rPr>
              <a:t>4.9.2	Efficiënter brein (cognitief)</a:t>
            </a:r>
          </a:p>
          <a:p>
            <a:pPr marL="0" indent="0">
              <a:buNone/>
            </a:pPr>
            <a:r>
              <a:rPr lang="nl-NL" dirty="0">
                <a:latin typeface="TheSerif HP5 Plain" panose="020A0503050302020204" pitchFamily="18" charset="0"/>
              </a:rPr>
              <a:t>4.9.3	Identiteitsontwikkeling (sociaal-emotioneel)</a:t>
            </a:r>
          </a:p>
          <a:p>
            <a:pPr marL="0" indent="0">
              <a:buNone/>
            </a:pPr>
            <a:r>
              <a:rPr lang="nl-NL" dirty="0">
                <a:latin typeface="TheSerif HP5 Plain" panose="020A0503050302020204" pitchFamily="18" charset="0"/>
              </a:rPr>
              <a:t>4.9.4	De invloed van trauma’s</a:t>
            </a:r>
          </a:p>
          <a:p>
            <a:pPr marL="0" indent="0">
              <a:buNone/>
            </a:pPr>
            <a:r>
              <a:rPr lang="nl-NL" dirty="0">
                <a:latin typeface="TheSerif HP5 Plain" panose="020A0503050302020204" pitchFamily="18" charset="0"/>
              </a:rPr>
              <a:t>4.9.5	Intimiteit (seksueel)</a:t>
            </a:r>
          </a:p>
          <a:p>
            <a:pPr marL="0" indent="0">
              <a:buNone/>
            </a:pPr>
            <a:endParaRPr lang="nl-NL" dirty="0">
              <a:latin typeface="TheSerif HP5 Plain" panose="020A0503050302020204" pitchFamily="18" charset="0"/>
            </a:endParaRPr>
          </a:p>
          <a:p>
            <a:pPr marL="0" indent="0">
              <a:buNone/>
            </a:pPr>
            <a:endParaRPr lang="nl-NL" dirty="0">
              <a:latin typeface="TheSerif HP5 Plain" panose="020A0503050302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43757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latin typeface="TheSerif HP5 Plain" panose="020A0503050302020204" pitchFamily="18" charset="0"/>
              </a:rPr>
              <a:t>4.10 De volwassene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>
                <a:latin typeface="TheSerif HP5 Plain" panose="020A0503050302020204" pitchFamily="18" charset="0"/>
              </a:rPr>
              <a:t>4.10.1	 Volwassen gedrag</a:t>
            </a:r>
          </a:p>
          <a:p>
            <a:pPr marL="0" indent="0">
              <a:buNone/>
            </a:pPr>
            <a:r>
              <a:rPr lang="nl-NL" dirty="0">
                <a:latin typeface="TheSerif HP5 Plain" panose="020A0503050302020204" pitchFamily="18" charset="0"/>
              </a:rPr>
              <a:t>4.10.2	 Krachtig (lichamelijk)</a:t>
            </a:r>
          </a:p>
          <a:p>
            <a:pPr marL="0" indent="0">
              <a:buNone/>
            </a:pPr>
            <a:r>
              <a:rPr lang="nl-NL" dirty="0">
                <a:latin typeface="TheSerif HP5 Plain" panose="020A0503050302020204" pitchFamily="18" charset="0"/>
              </a:rPr>
              <a:t>4.10.3	 Topprestaties (cognitief)</a:t>
            </a:r>
          </a:p>
          <a:p>
            <a:pPr marL="0" indent="0">
              <a:buNone/>
            </a:pPr>
            <a:r>
              <a:rPr lang="nl-NL" dirty="0">
                <a:latin typeface="TheSerif HP5 Plain" panose="020A0503050302020204" pitchFamily="18" charset="0"/>
              </a:rPr>
              <a:t>4.10.4 Stabiliteit en storm (sociaal- emotioneel)</a:t>
            </a:r>
          </a:p>
          <a:p>
            <a:pPr marL="0" indent="0">
              <a:buNone/>
            </a:pPr>
            <a:r>
              <a:rPr lang="nl-NL" dirty="0">
                <a:latin typeface="TheSerif HP5 Plain" panose="020A0503050302020204" pitchFamily="18" charset="0"/>
              </a:rPr>
              <a:t>4.10.5	 Spitsuur van het leven</a:t>
            </a:r>
          </a:p>
          <a:p>
            <a:pPr marL="0" indent="0">
              <a:buNone/>
            </a:pPr>
            <a:endParaRPr lang="nl-NL" dirty="0">
              <a:latin typeface="TheSerif HP5 Plain" panose="020A0503050302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36364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latin typeface="TheSerif HP5 Plain" panose="020A0503050302020204" pitchFamily="18" charset="0"/>
              </a:rPr>
              <a:t>4.11 De jongere oudere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>
                <a:latin typeface="TheSerif HP5 Plain" panose="020A0503050302020204" pitchFamily="18" charset="0"/>
              </a:rPr>
              <a:t>4.11.1	Achteruitgang (lichamelijk)</a:t>
            </a:r>
          </a:p>
          <a:p>
            <a:pPr marL="0" indent="0">
              <a:buNone/>
            </a:pPr>
            <a:r>
              <a:rPr lang="nl-NL" dirty="0">
                <a:latin typeface="TheSerif HP5 Plain" panose="020A0503050302020204" pitchFamily="18" charset="0"/>
              </a:rPr>
              <a:t>4.11.2	Meno- en penopauze</a:t>
            </a:r>
          </a:p>
          <a:p>
            <a:pPr marL="0" indent="0">
              <a:buNone/>
            </a:pPr>
            <a:r>
              <a:rPr lang="nl-NL" dirty="0">
                <a:latin typeface="TheSerif HP5 Plain" panose="020A0503050302020204" pitchFamily="18" charset="0"/>
              </a:rPr>
              <a:t>4.11.3	Levensevaluatie (sociaal-emotioneel)</a:t>
            </a:r>
          </a:p>
          <a:p>
            <a:pPr marL="0" indent="0">
              <a:buNone/>
            </a:pPr>
            <a:r>
              <a:rPr lang="nl-NL" dirty="0">
                <a:latin typeface="TheSerif HP5 Plain" panose="020A0503050302020204" pitchFamily="18" charset="0"/>
              </a:rPr>
              <a:t>4.11.4	Einde loopbaan</a:t>
            </a:r>
          </a:p>
          <a:p>
            <a:pPr marL="0" indent="0">
              <a:buNone/>
            </a:pPr>
            <a:endParaRPr lang="nl-NL" dirty="0">
              <a:latin typeface="TheSerif HP5 Plain" panose="020A0503050302020204" pitchFamily="18" charset="0"/>
            </a:endParaRPr>
          </a:p>
          <a:p>
            <a:pPr marL="0" indent="0">
              <a:buNone/>
            </a:pPr>
            <a:endParaRPr lang="nl-NL" dirty="0">
              <a:latin typeface="TheSerif HP5 Plain" panose="020A0503050302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54631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latin typeface="TheSerif HP5 Plain" panose="020A0503050302020204" pitchFamily="18" charset="0"/>
              </a:rPr>
              <a:t>4.12	 De oudere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>
                <a:latin typeface="TheSerif HP5 Plain" panose="020A0503050302020204" pitchFamily="18" charset="0"/>
              </a:rPr>
              <a:t>4.12.1	Zichtbare veroudering (lichamelijk)</a:t>
            </a:r>
          </a:p>
          <a:p>
            <a:pPr marL="0" indent="0">
              <a:buNone/>
            </a:pPr>
            <a:r>
              <a:rPr lang="nl-NL" dirty="0">
                <a:latin typeface="TheSerif HP5 Plain" panose="020A0503050302020204" pitchFamily="18" charset="0"/>
              </a:rPr>
              <a:t>4.12.2	Afnemende hersencapaciteit (cognitief)</a:t>
            </a:r>
          </a:p>
          <a:p>
            <a:pPr marL="0" indent="0">
              <a:buNone/>
            </a:pPr>
            <a:r>
              <a:rPr lang="nl-NL" dirty="0">
                <a:latin typeface="TheSerif HP5 Plain" panose="020A0503050302020204" pitchFamily="18" charset="0"/>
              </a:rPr>
              <a:t>4.12.3	Nieuwe rollen (sociaal-emotioneel)</a:t>
            </a:r>
          </a:p>
          <a:p>
            <a:pPr marL="0" indent="0">
              <a:buNone/>
            </a:pPr>
            <a:r>
              <a:rPr lang="nl-NL" dirty="0">
                <a:latin typeface="TheSerif HP5 Plain" panose="020A0503050302020204" pitchFamily="18" charset="0"/>
              </a:rPr>
              <a:t>4.12.4	Afscheid en intimiteit (seksueel)</a:t>
            </a:r>
          </a:p>
          <a:p>
            <a:pPr marL="0" indent="0">
              <a:buNone/>
            </a:pPr>
            <a:r>
              <a:rPr lang="nl-NL" dirty="0">
                <a:latin typeface="TheSerif HP5 Plain" panose="020A0503050302020204" pitchFamily="18" charset="0"/>
              </a:rPr>
              <a:t>4.12.5	Het totaalplaatje</a:t>
            </a:r>
          </a:p>
          <a:p>
            <a:pPr marL="0" indent="0">
              <a:buNone/>
            </a:pPr>
            <a:endParaRPr lang="nl-NL" dirty="0">
              <a:latin typeface="TheSerif HP5 Plain" panose="020A0503050302020204" pitchFamily="18" charset="0"/>
            </a:endParaRPr>
          </a:p>
          <a:p>
            <a:pPr marL="0" indent="0">
              <a:buNone/>
            </a:pPr>
            <a:endParaRPr lang="nl-NL" dirty="0">
              <a:latin typeface="TheSerif HP5 Plain" panose="020A0503050302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7382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513350"/>
            <a:ext cx="10515600" cy="61361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>
                <a:latin typeface="TheSerif HP5 Plain" panose="020A0503050302020204" pitchFamily="18" charset="0"/>
              </a:rPr>
              <a:t>4.1	Sociale wetenschap</a:t>
            </a:r>
          </a:p>
          <a:p>
            <a:pPr marL="0" indent="0">
              <a:buNone/>
            </a:pPr>
            <a:r>
              <a:rPr lang="nl-NL" dirty="0">
                <a:latin typeface="TheSerif HP5 Plain" panose="020A0503050302020204" pitchFamily="18" charset="0"/>
              </a:rPr>
              <a:t>4.2	Ontwikkelingsaspecten</a:t>
            </a:r>
          </a:p>
          <a:p>
            <a:pPr marL="0" indent="0">
              <a:buNone/>
            </a:pPr>
            <a:r>
              <a:rPr lang="nl-NL" dirty="0">
                <a:latin typeface="TheSerif HP5 Plain" panose="020A0503050302020204" pitchFamily="18" charset="0"/>
              </a:rPr>
              <a:t>4.3	De baby</a:t>
            </a:r>
          </a:p>
          <a:p>
            <a:pPr marL="0" indent="0">
              <a:buNone/>
            </a:pPr>
            <a:r>
              <a:rPr lang="nl-NL" dirty="0">
                <a:latin typeface="TheSerif HP5 Plain" panose="020A0503050302020204" pitchFamily="18" charset="0"/>
              </a:rPr>
              <a:t>4.4	De dreumes</a:t>
            </a:r>
          </a:p>
          <a:p>
            <a:pPr marL="0" indent="0">
              <a:buNone/>
            </a:pPr>
            <a:r>
              <a:rPr lang="nl-NL" dirty="0">
                <a:latin typeface="TheSerif HP5 Plain" panose="020A0503050302020204" pitchFamily="18" charset="0"/>
              </a:rPr>
              <a:t>4.5	De peuter</a:t>
            </a:r>
          </a:p>
          <a:p>
            <a:pPr marL="0" indent="0">
              <a:buNone/>
            </a:pPr>
            <a:r>
              <a:rPr lang="nl-NL" dirty="0">
                <a:latin typeface="TheSerif HP5 Plain" panose="020A0503050302020204" pitchFamily="18" charset="0"/>
              </a:rPr>
              <a:t>4.6	Het jonge schoolkind</a:t>
            </a:r>
          </a:p>
          <a:p>
            <a:pPr marL="0" indent="0">
              <a:buNone/>
            </a:pPr>
            <a:r>
              <a:rPr lang="nl-NL" dirty="0">
                <a:latin typeface="TheSerif HP5 Plain" panose="020A0503050302020204" pitchFamily="18" charset="0"/>
              </a:rPr>
              <a:t>4.7	Het oudere schoolkind</a:t>
            </a:r>
          </a:p>
          <a:p>
            <a:pPr marL="0" indent="0">
              <a:buNone/>
            </a:pPr>
            <a:r>
              <a:rPr lang="nl-NL" dirty="0">
                <a:latin typeface="TheSerif HP5 Plain" panose="020A0503050302020204" pitchFamily="18" charset="0"/>
              </a:rPr>
              <a:t>4.8	De puber</a:t>
            </a:r>
          </a:p>
          <a:p>
            <a:pPr marL="0" indent="0">
              <a:buNone/>
            </a:pPr>
            <a:r>
              <a:rPr lang="nl-NL" dirty="0">
                <a:latin typeface="TheSerif HP5 Plain" panose="020A0503050302020204" pitchFamily="18" charset="0"/>
              </a:rPr>
              <a:t>4.9 	De adolescent</a:t>
            </a:r>
          </a:p>
          <a:p>
            <a:pPr marL="0" indent="0">
              <a:buNone/>
            </a:pPr>
            <a:r>
              <a:rPr lang="nl-NL" dirty="0">
                <a:latin typeface="TheSerif HP5 Plain" panose="020A0503050302020204" pitchFamily="18" charset="0"/>
              </a:rPr>
              <a:t>4.10	De volwassene</a:t>
            </a:r>
          </a:p>
          <a:p>
            <a:pPr marL="0" indent="0">
              <a:buNone/>
            </a:pPr>
            <a:r>
              <a:rPr lang="nl-NL" dirty="0">
                <a:latin typeface="TheSerif HP5 Plain" panose="020A0503050302020204" pitchFamily="18" charset="0"/>
              </a:rPr>
              <a:t>4.11	De jongere oudere</a:t>
            </a:r>
          </a:p>
          <a:p>
            <a:pPr marL="0" indent="0">
              <a:buNone/>
            </a:pPr>
            <a:r>
              <a:rPr lang="nl-NL" dirty="0">
                <a:latin typeface="TheSerif HP5 Plain" panose="020A0503050302020204" pitchFamily="18" charset="0"/>
              </a:rPr>
              <a:t>4.12	De oudere</a:t>
            </a:r>
          </a:p>
        </p:txBody>
      </p:sp>
    </p:spTree>
    <p:extLst>
      <p:ext uri="{BB962C8B-B14F-4D97-AF65-F5344CB8AC3E}">
        <p14:creationId xmlns:p14="http://schemas.microsoft.com/office/powerpoint/2010/main" val="2374767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latin typeface="TheSerif HP5 Plain" panose="020A0503050302020204" pitchFamily="18" charset="0"/>
              </a:rPr>
              <a:t>4.1 Sociale wetenschap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Psychologie</a:t>
            </a:r>
          </a:p>
          <a:p>
            <a:pPr marL="0" indent="0">
              <a:buNone/>
            </a:pPr>
            <a:r>
              <a:rPr lang="nl-NL" dirty="0"/>
              <a:t>Onderzoekt het gedrag en de ontwikkeling van de gezonde mens</a:t>
            </a:r>
          </a:p>
          <a:p>
            <a:r>
              <a:rPr lang="nl-NL" dirty="0"/>
              <a:t>Sociologie</a:t>
            </a:r>
          </a:p>
          <a:p>
            <a:pPr marL="0" indent="0">
              <a:buNone/>
            </a:pPr>
            <a:r>
              <a:rPr lang="nl-NL" dirty="0"/>
              <a:t>Kijkt naar de manier waarop mensen met elkaar omgaan en hoe ze elkaar beïnvloeden.</a:t>
            </a:r>
          </a:p>
          <a:p>
            <a:r>
              <a:rPr lang="nl-NL" dirty="0"/>
              <a:t>Psychiatrie</a:t>
            </a:r>
          </a:p>
          <a:p>
            <a:pPr marL="0" indent="0">
              <a:buNone/>
            </a:pPr>
            <a:r>
              <a:rPr lang="nl-NL" dirty="0"/>
              <a:t>Hoort bij ‘geneeskunde’ en houdt zich bezig met diagnose en behandeling van psychische, emotionele en gedragsstoornissen. Deze wetenschap geeft inzicht in wat gezond en wat afwijkend gedrag is.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10411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latin typeface="TheSerif HP5 Plain" panose="020A0503050302020204" pitchFamily="18" charset="0"/>
              </a:rPr>
              <a:t>4.1 Sociale wetenschap (vervolg)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Pedagogiek</a:t>
            </a:r>
          </a:p>
          <a:p>
            <a:pPr marL="0" indent="0">
              <a:buNone/>
            </a:pPr>
            <a:r>
              <a:rPr lang="nl-NL" dirty="0"/>
              <a:t>Houdt zich bezig met de invloed van de opvoeding op de ontwikkeling</a:t>
            </a:r>
          </a:p>
          <a:p>
            <a:r>
              <a:rPr lang="nl-NL" dirty="0"/>
              <a:t>Orthopedagogie</a:t>
            </a:r>
          </a:p>
          <a:p>
            <a:pPr marL="0" indent="0">
              <a:buNone/>
            </a:pPr>
            <a:r>
              <a:rPr lang="nl-NL" dirty="0"/>
              <a:t>Onderzoekt stoornissen in de normale ontwikkeling</a:t>
            </a:r>
          </a:p>
        </p:txBody>
      </p:sp>
    </p:spTree>
    <p:extLst>
      <p:ext uri="{BB962C8B-B14F-4D97-AF65-F5344CB8AC3E}">
        <p14:creationId xmlns:p14="http://schemas.microsoft.com/office/powerpoint/2010/main" val="3138784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latin typeface="TheSerif HP5 Plain" panose="020A0503050302020204" pitchFamily="18" charset="0"/>
              </a:rPr>
              <a:t>4.2 Ontwikkelingsaspecten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Lichamelijke ontwikkeling</a:t>
            </a:r>
          </a:p>
          <a:p>
            <a:r>
              <a:rPr lang="nl-NL" dirty="0"/>
              <a:t>Motorische ontwikkeling</a:t>
            </a:r>
          </a:p>
          <a:p>
            <a:r>
              <a:rPr lang="nl-NL" dirty="0"/>
              <a:t>Cognitieve ontwikkeling (brein, hoe mensen denken , leren , begrijpen)</a:t>
            </a:r>
          </a:p>
          <a:p>
            <a:r>
              <a:rPr lang="nl-NL" dirty="0"/>
              <a:t>Sociaal- emotionele ontwikkeling (gevoelsleven en sociale omgang)</a:t>
            </a:r>
          </a:p>
          <a:p>
            <a:r>
              <a:rPr lang="nl-NL" dirty="0"/>
              <a:t>Seksuele ontwikkeling</a:t>
            </a:r>
          </a:p>
          <a:p>
            <a:pPr marL="0" indent="0">
              <a:buNone/>
            </a:pPr>
            <a:r>
              <a:rPr lang="nl-NL" dirty="0"/>
              <a:t>(voor de puberteit sensuele ontwikkeling genoemd)</a:t>
            </a:r>
          </a:p>
        </p:txBody>
      </p:sp>
    </p:spTree>
    <p:extLst>
      <p:ext uri="{BB962C8B-B14F-4D97-AF65-F5344CB8AC3E}">
        <p14:creationId xmlns:p14="http://schemas.microsoft.com/office/powerpoint/2010/main" val="2684665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latin typeface="TheSerif HP5 Plain" panose="020A0503050302020204" pitchFamily="18" charset="0"/>
              </a:rPr>
              <a:t>4.3 De baby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>
                <a:latin typeface="TheSerif HP5 Plain" panose="020A0503050302020204" pitchFamily="18" charset="0"/>
              </a:rPr>
              <a:t>4.3.1	Overzicht</a:t>
            </a:r>
          </a:p>
          <a:p>
            <a:pPr marL="0" indent="0">
              <a:buNone/>
            </a:pPr>
            <a:r>
              <a:rPr lang="nl-NL" dirty="0">
                <a:latin typeface="TheSerif HP5 Plain" panose="020A0503050302020204" pitchFamily="18" charset="0"/>
              </a:rPr>
              <a:t>4.3.2	Slaap (lichamelijk)</a:t>
            </a:r>
          </a:p>
          <a:p>
            <a:pPr marL="0" indent="0">
              <a:buNone/>
            </a:pPr>
            <a:r>
              <a:rPr lang="nl-NL" dirty="0">
                <a:latin typeface="TheSerif HP5 Plain" panose="020A0503050302020204" pitchFamily="18" charset="0"/>
              </a:rPr>
              <a:t>4.3.3	Eigen kracht (motorisch)</a:t>
            </a:r>
          </a:p>
          <a:p>
            <a:pPr marL="0" indent="0">
              <a:buNone/>
            </a:pPr>
            <a:r>
              <a:rPr lang="nl-NL" dirty="0">
                <a:latin typeface="TheSerif HP5 Plain" panose="020A0503050302020204" pitchFamily="18" charset="0"/>
              </a:rPr>
              <a:t>4.3.4	Neurologische verbindingen (cognitief, hersenen)</a:t>
            </a:r>
          </a:p>
          <a:p>
            <a:pPr marL="0" indent="0">
              <a:buNone/>
            </a:pPr>
            <a:r>
              <a:rPr lang="nl-NL" dirty="0">
                <a:latin typeface="TheSerif HP5 Plain" panose="020A0503050302020204" pitchFamily="18" charset="0"/>
              </a:rPr>
              <a:t>4.3.5	Hechting (sociaal- emotioneel)</a:t>
            </a:r>
          </a:p>
          <a:p>
            <a:pPr marL="0" indent="0">
              <a:buNone/>
            </a:pPr>
            <a:r>
              <a:rPr lang="nl-NL" dirty="0">
                <a:latin typeface="TheSerif HP5 Plain" panose="020A0503050302020204" pitchFamily="18" charset="0"/>
              </a:rPr>
              <a:t>4.3.6	Orale fase (sensueel)</a:t>
            </a:r>
          </a:p>
          <a:p>
            <a:pPr marL="0" indent="0">
              <a:buNone/>
            </a:pPr>
            <a:endParaRPr lang="nl-NL" dirty="0">
              <a:latin typeface="TheSerif HP5 Plain" panose="020A0503050302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8478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latin typeface="TheSerif HP5 Plain" panose="020A0503050302020204" pitchFamily="18" charset="0"/>
              </a:rPr>
              <a:t>4.4 De dreumes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>
                <a:latin typeface="TheSerif HP5 Plain" panose="020A0503050302020204" pitchFamily="18" charset="0"/>
              </a:rPr>
              <a:t>4.4.1	Zintuigen ontwikkelen (lichamelijk)</a:t>
            </a:r>
          </a:p>
          <a:p>
            <a:pPr marL="0" indent="0">
              <a:buNone/>
            </a:pPr>
            <a:r>
              <a:rPr lang="nl-NL" dirty="0">
                <a:latin typeface="TheSerif HP5 Plain" panose="020A0503050302020204" pitchFamily="18" charset="0"/>
              </a:rPr>
              <a:t>4.4.2	Exploratiedrang (motorisch)</a:t>
            </a:r>
          </a:p>
          <a:p>
            <a:pPr marL="0" indent="0">
              <a:buNone/>
            </a:pPr>
            <a:r>
              <a:rPr lang="nl-NL" dirty="0">
                <a:latin typeface="TheSerif HP5 Plain" panose="020A0503050302020204" pitchFamily="18" charset="0"/>
              </a:rPr>
              <a:t>4.4.3	Toepassen (cognitief)</a:t>
            </a:r>
          </a:p>
          <a:p>
            <a:pPr marL="0" indent="0">
              <a:buNone/>
            </a:pPr>
            <a:r>
              <a:rPr lang="nl-NL" dirty="0">
                <a:latin typeface="TheSerif HP5 Plain" panose="020A0503050302020204" pitchFamily="18" charset="0"/>
              </a:rPr>
              <a:t>4.4.4	Imitatie (sociaal-emotioneel)</a:t>
            </a:r>
          </a:p>
          <a:p>
            <a:pPr marL="0" indent="0">
              <a:buNone/>
            </a:pPr>
            <a:r>
              <a:rPr lang="nl-NL" dirty="0">
                <a:latin typeface="TheSerif HP5 Plain" panose="020A0503050302020204" pitchFamily="18" charset="0"/>
              </a:rPr>
              <a:t>4.4.5	Het eigen geslacht (sensueel)</a:t>
            </a:r>
          </a:p>
          <a:p>
            <a:pPr marL="0" indent="0">
              <a:buNone/>
            </a:pPr>
            <a:endParaRPr lang="nl-NL" dirty="0">
              <a:latin typeface="TheSerif HP5 Plain" panose="020A0503050302020204" pitchFamily="18" charset="0"/>
            </a:endParaRPr>
          </a:p>
          <a:p>
            <a:pPr marL="0" indent="0">
              <a:buNone/>
            </a:pPr>
            <a:endParaRPr lang="nl-NL" dirty="0">
              <a:latin typeface="TheSerif HP5 Plain" panose="020A0503050302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66842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latin typeface="TheSerif HP5 Plain" panose="020A0503050302020204" pitchFamily="18" charset="0"/>
              </a:rPr>
              <a:t>4.5 De peuter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>
                <a:latin typeface="TheSerif HP5 Plain" panose="020A0503050302020204" pitchFamily="18" charset="0"/>
              </a:rPr>
              <a:t>4.5.1	Puppyvet (lichamelijk)</a:t>
            </a:r>
          </a:p>
          <a:p>
            <a:pPr marL="0" indent="0">
              <a:buNone/>
            </a:pPr>
            <a:r>
              <a:rPr lang="nl-NL" dirty="0">
                <a:latin typeface="TheSerif HP5 Plain" panose="020A0503050302020204" pitchFamily="18" charset="0"/>
              </a:rPr>
              <a:t>4.5.2	Beweeglijk lijf (motorisch)</a:t>
            </a:r>
          </a:p>
          <a:p>
            <a:pPr marL="0" indent="0">
              <a:buNone/>
            </a:pPr>
            <a:r>
              <a:rPr lang="nl-NL" dirty="0">
                <a:latin typeface="TheSerif HP5 Plain" panose="020A0503050302020204" pitchFamily="18" charset="0"/>
              </a:rPr>
              <a:t>4.5.3	Differentiatiefase (cognitief)</a:t>
            </a:r>
          </a:p>
          <a:p>
            <a:pPr marL="0" indent="0">
              <a:buNone/>
            </a:pPr>
            <a:r>
              <a:rPr lang="nl-NL" dirty="0">
                <a:latin typeface="TheSerif HP5 Plain" panose="020A0503050302020204" pitchFamily="18" charset="0"/>
              </a:rPr>
              <a:t>4.5.4	Magie en monsters</a:t>
            </a:r>
          </a:p>
          <a:p>
            <a:pPr marL="0" indent="0">
              <a:buNone/>
            </a:pPr>
            <a:r>
              <a:rPr lang="nl-NL" dirty="0">
                <a:latin typeface="TheSerif HP5 Plain" panose="020A0503050302020204" pitchFamily="18" charset="0"/>
              </a:rPr>
              <a:t>4.5.5	Het middelpunt (sociaal- emotioneel)</a:t>
            </a:r>
          </a:p>
          <a:p>
            <a:pPr marL="0" indent="0">
              <a:buNone/>
            </a:pPr>
            <a:r>
              <a:rPr lang="nl-NL" dirty="0">
                <a:latin typeface="TheSerif HP5 Plain" panose="020A0503050302020204" pitchFamily="18" charset="0"/>
              </a:rPr>
              <a:t>4.5.6	Anale fase (sensueel)</a:t>
            </a:r>
          </a:p>
          <a:p>
            <a:pPr marL="0" indent="0">
              <a:buNone/>
            </a:pPr>
            <a:endParaRPr lang="nl-NL" dirty="0">
              <a:latin typeface="TheSerif HP5 Plain" panose="020A0503050302020204" pitchFamily="18" charset="0"/>
            </a:endParaRPr>
          </a:p>
          <a:p>
            <a:pPr marL="0" indent="0">
              <a:buNone/>
            </a:pPr>
            <a:endParaRPr lang="nl-NL" dirty="0">
              <a:latin typeface="TheSerif HP5 Plain" panose="020A0503050302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31743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latin typeface="TheSerif HP5 Plain" panose="020A0503050302020204" pitchFamily="18" charset="0"/>
              </a:rPr>
              <a:t>4.6 Het jonge schoolkind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>
                <a:latin typeface="TheSerif HP5 Plain" panose="020A0503050302020204" pitchFamily="18" charset="0"/>
              </a:rPr>
              <a:t>4.6.1	Spieren en lengte (lichamelijk)</a:t>
            </a:r>
          </a:p>
          <a:p>
            <a:pPr marL="0" indent="0">
              <a:buNone/>
            </a:pPr>
            <a:r>
              <a:rPr lang="nl-NL" dirty="0">
                <a:latin typeface="TheSerif HP5 Plain" panose="020A0503050302020204" pitchFamily="18" charset="0"/>
              </a:rPr>
              <a:t>4.6.2	Moeite met stilzitten (motorisch)</a:t>
            </a:r>
          </a:p>
          <a:p>
            <a:pPr marL="0" indent="0">
              <a:buNone/>
            </a:pPr>
            <a:r>
              <a:rPr lang="nl-NL" dirty="0">
                <a:latin typeface="TheSerif HP5 Plain" panose="020A0503050302020204" pitchFamily="18" charset="0"/>
              </a:rPr>
              <a:t>4.6.3	Intuïtief (cognitief)</a:t>
            </a:r>
          </a:p>
          <a:p>
            <a:pPr marL="0" indent="0">
              <a:buNone/>
            </a:pPr>
            <a:r>
              <a:rPr lang="nl-NL" dirty="0">
                <a:latin typeface="TheSerif HP5 Plain" panose="020A0503050302020204" pitchFamily="18" charset="0"/>
              </a:rPr>
              <a:t>4.6.4	Vriendschappen (sociaal- emotioneel)</a:t>
            </a:r>
          </a:p>
          <a:p>
            <a:pPr marL="0" indent="0">
              <a:buNone/>
            </a:pPr>
            <a:r>
              <a:rPr lang="nl-NL" dirty="0">
                <a:latin typeface="TheSerif HP5 Plain" panose="020A0503050302020204" pitchFamily="18" charset="0"/>
              </a:rPr>
              <a:t>4.6.5	Lekker stout</a:t>
            </a:r>
          </a:p>
          <a:p>
            <a:pPr marL="0" indent="0">
              <a:buNone/>
            </a:pPr>
            <a:r>
              <a:rPr lang="nl-NL" dirty="0">
                <a:latin typeface="TheSerif HP5 Plain" panose="020A0503050302020204" pitchFamily="18" charset="0"/>
              </a:rPr>
              <a:t>4.6.6	Vieze woorden’ (sensueel)</a:t>
            </a:r>
          </a:p>
          <a:p>
            <a:pPr marL="0" indent="0">
              <a:buNone/>
            </a:pPr>
            <a:endParaRPr lang="nl-NL" dirty="0">
              <a:latin typeface="TheSerif HP5 Plain" panose="020A0503050302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09850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181</Words>
  <Application>Microsoft Office PowerPoint</Application>
  <PresentationFormat>Breedbeeld</PresentationFormat>
  <Paragraphs>97</Paragraphs>
  <Slides>15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TheSerif HP5 Plain</vt:lpstr>
      <vt:lpstr>Kantoorthema</vt:lpstr>
      <vt:lpstr>PowerPoint-presentatie</vt:lpstr>
      <vt:lpstr>PowerPoint-presentatie</vt:lpstr>
      <vt:lpstr>4.1 Sociale wetenschap</vt:lpstr>
      <vt:lpstr>4.1 Sociale wetenschap (vervolg)</vt:lpstr>
      <vt:lpstr>4.2 Ontwikkelingsaspecten</vt:lpstr>
      <vt:lpstr>4.3 De baby</vt:lpstr>
      <vt:lpstr>4.4 De dreumes</vt:lpstr>
      <vt:lpstr>4.5 De peuter</vt:lpstr>
      <vt:lpstr>4.6 Het jonge schoolkind</vt:lpstr>
      <vt:lpstr>4.7 Het oudere schoolkind</vt:lpstr>
      <vt:lpstr>4.8 De puber</vt:lpstr>
      <vt:lpstr>4.9 De adolescent</vt:lpstr>
      <vt:lpstr>4.10 De volwassene</vt:lpstr>
      <vt:lpstr>4.11 De jongere oudere</vt:lpstr>
      <vt:lpstr>4.12  De oudere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Melissa Rijstenberg</dc:creator>
  <cp:lastModifiedBy>Mirjam Enderlé</cp:lastModifiedBy>
  <cp:revision>6</cp:revision>
  <dcterms:created xsi:type="dcterms:W3CDTF">2015-08-28T08:40:28Z</dcterms:created>
  <dcterms:modified xsi:type="dcterms:W3CDTF">2018-09-17T12:53:52Z</dcterms:modified>
</cp:coreProperties>
</file>